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0"/>
  </p:notesMasterIdLst>
  <p:handoutMasterIdLst>
    <p:handoutMasterId r:id="rId21"/>
  </p:handoutMasterIdLst>
  <p:sldIdLst>
    <p:sldId id="282" r:id="rId5"/>
    <p:sldId id="284" r:id="rId6"/>
    <p:sldId id="285" r:id="rId7"/>
    <p:sldId id="286" r:id="rId8"/>
    <p:sldId id="287" r:id="rId9"/>
    <p:sldId id="288" r:id="rId10"/>
    <p:sldId id="262" r:id="rId11"/>
    <p:sldId id="259" r:id="rId12"/>
    <p:sldId id="261" r:id="rId13"/>
    <p:sldId id="263" r:id="rId14"/>
    <p:sldId id="277" r:id="rId15"/>
    <p:sldId id="290" r:id="rId16"/>
    <p:sldId id="289" r:id="rId17"/>
    <p:sldId id="291"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07" autoAdjust="0"/>
  </p:normalViewPr>
  <p:slideViewPr>
    <p:cSldViewPr snapToGrid="0">
      <p:cViewPr>
        <p:scale>
          <a:sx n="90" d="100"/>
          <a:sy n="90" d="100"/>
        </p:scale>
        <p:origin x="307" y="-134"/>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10/15/2024</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10/15/2024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153419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10</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51800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dirty="0"/>
          </a:p>
        </p:txBody>
      </p:sp>
    </p:spTree>
    <p:extLst>
      <p:ext uri="{BB962C8B-B14F-4D97-AF65-F5344CB8AC3E}">
        <p14:creationId xmlns:p14="http://schemas.microsoft.com/office/powerpoint/2010/main" val="264997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tretch>
            <a:fillRect/>
          </a:stretch>
        </p:blipFill>
        <p:spPr>
          <a:xfrm>
            <a:off x="-120331" y="35718"/>
            <a:ext cx="12065000" cy="6786563"/>
          </a:xfr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7806422" y="-364967"/>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8272433" y="2328941"/>
            <a:ext cx="2983941" cy="286232"/>
          </a:xfrm>
          <a:prstGeom prst="rect">
            <a:avLst/>
          </a:prstGeom>
          <a:noFill/>
        </p:spPr>
        <p:txBody>
          <a:bodyPr wrap="square" rtlCol="0">
            <a:spAutoFit/>
          </a:bodyPr>
          <a:lstStyle/>
          <a:p>
            <a:pPr>
              <a:lnSpc>
                <a:spcPct val="90000"/>
              </a:lnSpc>
            </a:pPr>
            <a:r>
              <a:rPr lang="en-US" sz="1400" b="1" noProof="1">
                <a:gradFill>
                  <a:gsLst>
                    <a:gs pos="0">
                      <a:schemeClr val="accent1"/>
                    </a:gs>
                    <a:gs pos="51300">
                      <a:schemeClr val="accent2"/>
                    </a:gs>
                    <a:gs pos="100000">
                      <a:schemeClr val="accent3"/>
                    </a:gs>
                  </a:gsLst>
                  <a:lin ang="0" scaled="0"/>
                </a:gradFill>
              </a:rPr>
              <a:t>Adekunle Grace Dolapo</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7978513" y="2177892"/>
            <a:ext cx="3571782" cy="2387600"/>
          </a:xfrm>
        </p:spPr>
        <p:txBody>
          <a:bodyPr/>
          <a:lstStyle/>
          <a:p>
            <a:r>
              <a:rPr lang="en-US" dirty="0"/>
              <a:t>Virtual Reality in Education</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7978512" y="4805239"/>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7978513" y="5068016"/>
            <a:ext cx="3571782" cy="1219200"/>
          </a:xfrm>
        </p:spPr>
        <p:txBody>
          <a:bodyPr/>
          <a:lstStyle/>
          <a:p>
            <a:r>
              <a:rPr lang="en-GB" sz="1600" dirty="0">
                <a:latin typeface="Times New Roman" panose="02020603050405020304" pitchFamily="18" charset="0"/>
                <a:cs typeface="Times New Roman" panose="02020603050405020304" pitchFamily="18" charset="0"/>
              </a:rPr>
              <a:t>Unlock a world of immersive experiences that connect learners from every corner of the globe.</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BC25F-F41F-4EE7-8166-FD25E15EA654}"/>
              </a:ext>
            </a:extLst>
          </p:cNvPr>
          <p:cNvSpPr>
            <a:spLocks noGrp="1"/>
          </p:cNvSpPr>
          <p:nvPr>
            <p:ph idx="1"/>
          </p:nvPr>
        </p:nvSpPr>
        <p:spPr>
          <a:xfrm>
            <a:off x="491267" y="2665317"/>
            <a:ext cx="3974900" cy="2465913"/>
          </a:xfrm>
        </p:spPr>
        <p:txBody>
          <a:bodyPr/>
          <a:lstStyle/>
          <a:p>
            <a:pPr marL="0" indent="0">
              <a:buNone/>
            </a:pPr>
            <a:r>
              <a:rPr lang="en-GB" dirty="0">
                <a:latin typeface="Times New Roman" panose="02020603050405020304" pitchFamily="18" charset="0"/>
                <a:cs typeface="Times New Roman" panose="02020603050405020304" pitchFamily="18" charset="0"/>
              </a:rPr>
              <a:t>The dataset indicates that male students exhibit the highest levels of creativity while using virtual reality (VR) tools, particularly among those in postgraduate programs. This observation highlights the significant impact of VR on fostering creative skills in higher education.</a:t>
            </a:r>
            <a:endParaRPr 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2" name="Picture Placeholder 31">
            <a:extLst>
              <a:ext uri="{FF2B5EF4-FFF2-40B4-BE49-F238E27FC236}">
                <a16:creationId xmlns:a16="http://schemas.microsoft.com/office/drawing/2014/main" id="{9985C1E9-B7DC-4EFA-B466-64A4F2674F4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16056" y="1450975"/>
            <a:ext cx="6975944" cy="3935414"/>
          </a:xfrm>
        </p:spPr>
      </p:pic>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pPr/>
              <a:t>10</a:t>
            </a:fld>
            <a:endParaRPr lang="en-US" dirty="0"/>
          </a:p>
        </p:txBody>
      </p:sp>
      <p:sp>
        <p:nvSpPr>
          <p:cNvPr id="7" name="Title 6">
            <a:extLst>
              <a:ext uri="{FF2B5EF4-FFF2-40B4-BE49-F238E27FC236}">
                <a16:creationId xmlns:a16="http://schemas.microsoft.com/office/drawing/2014/main" id="{7CB6BE35-8C23-44EB-9122-E6E8C7663A75}"/>
              </a:ext>
            </a:extLst>
          </p:cNvPr>
          <p:cNvSpPr>
            <a:spLocks noGrp="1"/>
          </p:cNvSpPr>
          <p:nvPr>
            <p:ph type="title"/>
          </p:nvPr>
        </p:nvSpPr>
        <p:spPr>
          <a:xfrm>
            <a:off x="491267" y="1471083"/>
            <a:ext cx="4140000" cy="1092000"/>
          </a:xfrm>
        </p:spPr>
        <p:txBody>
          <a:bodyPr/>
          <a:lstStyle/>
          <a:p>
            <a:r>
              <a:rPr lang="en-GB" dirty="0"/>
              <a:t>Impact on Creativity</a:t>
            </a:r>
          </a:p>
        </p:txBody>
      </p:sp>
    </p:spTree>
    <p:extLst>
      <p:ext uri="{BB962C8B-B14F-4D97-AF65-F5344CB8AC3E}">
        <p14:creationId xmlns:p14="http://schemas.microsoft.com/office/powerpoint/2010/main" val="1096664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66700E-2D49-45E0-85C7-750AF51DE523}"/>
              </a:ext>
            </a:extLst>
          </p:cNvPr>
          <p:cNvSpPr>
            <a:spLocks noGrp="1"/>
          </p:cNvSpPr>
          <p:nvPr>
            <p:ph idx="1"/>
          </p:nvPr>
        </p:nvSpPr>
        <p:spPr>
          <a:xfrm>
            <a:off x="542065" y="2129233"/>
            <a:ext cx="4416225" cy="2794266"/>
          </a:xfrm>
        </p:spPr>
        <p:txBody>
          <a:bodyPr anchor="b"/>
          <a:lstStyle/>
          <a:p>
            <a:r>
              <a:rPr lang="en-GB" dirty="0">
                <a:latin typeface="Times New Roman" panose="02020603050405020304" pitchFamily="18" charset="0"/>
                <a:cs typeface="Times New Roman" panose="02020603050405020304" pitchFamily="18" charset="0"/>
              </a:rPr>
              <a:t>Art students experience a unique duality in stress levels when using virtual reality (VR) for their educational pursuits, exhibiting both the highest and lowest stress depending on the context of their engagement. While the pressures of creativity and performance can elevate stress levels, VR offers immersive experiences that allow for exploration and expression</a:t>
            </a:r>
            <a:endParaRPr lang="en-US"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63D0FEB3-F96C-4F94-AAAE-551110E820F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5353050" y="318806"/>
            <a:ext cx="6406950" cy="3603909"/>
          </a:xfrm>
        </p:spPr>
      </p:pic>
      <p:sp>
        <p:nvSpPr>
          <p:cNvPr id="4" name="Title 3">
            <a:extLst>
              <a:ext uri="{FF2B5EF4-FFF2-40B4-BE49-F238E27FC236}">
                <a16:creationId xmlns:a16="http://schemas.microsoft.com/office/drawing/2014/main" id="{49E384DC-DAEE-4E7F-9DD5-4E5066C0652B}"/>
              </a:ext>
            </a:extLst>
          </p:cNvPr>
          <p:cNvSpPr>
            <a:spLocks noGrp="1"/>
          </p:cNvSpPr>
          <p:nvPr>
            <p:ph type="title"/>
          </p:nvPr>
        </p:nvSpPr>
        <p:spPr bwMode="gray"/>
        <p:txBody>
          <a:bodyPr/>
          <a:lstStyle/>
          <a:p>
            <a:r>
              <a:rPr lang="en-US" dirty="0"/>
              <a:t>Stress Levels</a:t>
            </a:r>
          </a:p>
        </p:txBody>
      </p:sp>
      <p:cxnSp>
        <p:nvCxnSpPr>
          <p:cNvPr id="10" name="Straight Connector 9">
            <a:extLst>
              <a:ext uri="{FF2B5EF4-FFF2-40B4-BE49-F238E27FC236}">
                <a16:creationId xmlns:a16="http://schemas.microsoft.com/office/drawing/2014/main" id="{5F4C8A63-F9E3-41F6-B725-B846F2010334}"/>
              </a:ext>
              <a:ext uri="{C183D7F6-B498-43B3-948B-1728B52AA6E4}">
                <adec:decorative xmlns:adec="http://schemas.microsoft.com/office/drawing/2017/decorative" val="1"/>
              </a:ext>
            </a:extLst>
          </p:cNvPr>
          <p:cNvCxnSpPr>
            <a:cxnSpLocks/>
          </p:cNvCxnSpPr>
          <p:nvPr/>
        </p:nvCxnSpPr>
        <p:spPr bwMode="gray">
          <a:xfrm>
            <a:off x="5658103"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DFE73750-57DB-4A35-85DD-B654E6A29A7C}"/>
              </a:ext>
            </a:extLst>
          </p:cNvPr>
          <p:cNvSpPr>
            <a:spLocks noGrp="1"/>
          </p:cNvSpPr>
          <p:nvPr>
            <p:ph type="body" sz="quarter" idx="14"/>
          </p:nvPr>
        </p:nvSpPr>
        <p:spPr bwMode="gray"/>
        <p:txBody>
          <a:bodyPr/>
          <a:lstStyle/>
          <a:p>
            <a:r>
              <a:rPr lang="en-GB" dirty="0"/>
              <a:t>Arts students often face unique pressures related to creativity and self-expression. </a:t>
            </a:r>
            <a:endParaRPr lang="en-US" dirty="0"/>
          </a:p>
        </p:txBody>
      </p:sp>
      <p:sp>
        <p:nvSpPr>
          <p:cNvPr id="3" name="Slide Number Placeholder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241885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1773423"/>
            <a:ext cx="5314682" cy="2989508"/>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275992" y="1334565"/>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Conclusion</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347555" y="2759293"/>
            <a:ext cx="5472000" cy="2162756"/>
          </a:xfrm>
        </p:spPr>
        <p:txBody>
          <a:bodyPr/>
          <a:lstStyle/>
          <a:p>
            <a:pPr lvl="0" eaLnBrk="0" fontAlgn="base" hangingPunct="0">
              <a:spcBef>
                <a:spcPct val="0"/>
              </a:spcBef>
              <a:spcAft>
                <a:spcPct val="0"/>
              </a:spcAft>
              <a:buClrTx/>
            </a:pPr>
            <a:r>
              <a:rPr lang="en-GB" sz="1400" dirty="0">
                <a:latin typeface="Times New Roman" panose="02020603050405020304" pitchFamily="18" charset="0"/>
                <a:cs typeface="Times New Roman" panose="02020603050405020304" pitchFamily="18" charset="0"/>
              </a:rPr>
              <a:t>Incorporating virtual reality into education presents an opportunity to transform learning environments, making them more engaging, creative, and supportive for students. However, addressing access disparities and tailoring VR experiences to specific educational needs will be essential for maximizing its benefits.</a:t>
            </a:r>
            <a:endParaRPr lang="en-GB" alt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12</a:t>
            </a:fld>
            <a:endParaRPr lang="en-US" noProof="0" dirty="0"/>
          </a:p>
        </p:txBody>
      </p:sp>
    </p:spTree>
    <p:extLst>
      <p:ext uri="{BB962C8B-B14F-4D97-AF65-F5344CB8AC3E}">
        <p14:creationId xmlns:p14="http://schemas.microsoft.com/office/powerpoint/2010/main" val="3119599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1773422"/>
            <a:ext cx="5314682" cy="2989508"/>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275992" y="1334565"/>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Recommendation</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347555" y="2759292"/>
            <a:ext cx="5472000" cy="2904907"/>
          </a:xfrm>
        </p:spPr>
        <p:txBody>
          <a:bodyPr/>
          <a:lstStyle/>
          <a:p>
            <a:pPr marL="285750" lvl="0" indent="-285750" eaLnBrk="0" fontAlgn="base" hangingPunct="0">
              <a:spcBef>
                <a:spcPct val="0"/>
              </a:spcBef>
              <a:spcAft>
                <a:spcPct val="0"/>
              </a:spcAft>
              <a:buClrTx/>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Educational institutions, especially in regions with limited access, should invest in VR technology to ensure all students can benefit from immersive learning experiences. </a:t>
            </a:r>
          </a:p>
          <a:p>
            <a:pPr marL="285750" lvl="0" indent="-285750" eaLnBrk="0" fontAlgn="base" hangingPunct="0">
              <a:spcBef>
                <a:spcPct val="0"/>
              </a:spcBef>
              <a:spcAft>
                <a:spcPct val="0"/>
              </a:spcAft>
              <a:buClrTx/>
              <a:buFont typeface="Arial" panose="020B0604020202020204" pitchFamily="34" charset="0"/>
              <a:buChar char="•"/>
            </a:pPr>
            <a:endParaRPr lang="en-GB" altLang="en-US" sz="14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Training programs should be established for educators to effectively incorporate VR into their teaching methods. </a:t>
            </a:r>
          </a:p>
          <a:p>
            <a:pPr marL="285750" lvl="0" indent="-285750" eaLnBrk="0" fontAlgn="base" hangingPunct="0">
              <a:spcBef>
                <a:spcPct val="0"/>
              </a:spcBef>
              <a:spcAft>
                <a:spcPct val="0"/>
              </a:spcAft>
              <a:buClrTx/>
              <a:buFont typeface="Arial" panose="020B0604020202020204" pitchFamily="34" charset="0"/>
              <a:buChar char="•"/>
            </a:pPr>
            <a:endParaRPr lang="en-GB" altLang="en-US" sz="14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Given VR’s effectiveness in reducing stress, institutions should promote VR as a mental health resource for students.</a:t>
            </a:r>
          </a:p>
          <a:p>
            <a:pPr marL="285750" lvl="0" indent="-285750" eaLnBrk="0" fontAlgn="base" hangingPunct="0">
              <a:spcBef>
                <a:spcPct val="0"/>
              </a:spcBef>
              <a:spcAft>
                <a:spcPct val="0"/>
              </a:spcAft>
              <a:buClrTx/>
              <a:buFont typeface="Arial" panose="020B0604020202020204" pitchFamily="34" charset="0"/>
              <a:buChar char="•"/>
            </a:pPr>
            <a:endParaRPr lang="en-GB" altLang="en-US" sz="14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Schools and universities should integrate VR into their curricula across various subjects, particularly in fields like law and arts, where the benefits are pronounced. </a:t>
            </a:r>
            <a:endParaRPr lang="en-GB" alt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13</a:t>
            </a:fld>
            <a:endParaRPr lang="en-US" noProof="0" dirty="0"/>
          </a:p>
        </p:txBody>
      </p:sp>
    </p:spTree>
    <p:extLst>
      <p:ext uri="{BB962C8B-B14F-4D97-AF65-F5344CB8AC3E}">
        <p14:creationId xmlns:p14="http://schemas.microsoft.com/office/powerpoint/2010/main" val="3572341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2003538"/>
            <a:ext cx="5314682" cy="2529276"/>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275992" y="1334565"/>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References</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347555" y="2759292"/>
            <a:ext cx="5472000" cy="2904907"/>
          </a:xfrm>
        </p:spPr>
        <p:txBody>
          <a:bodyPr/>
          <a:lstStyle/>
          <a:p>
            <a:pPr marL="285750" lvl="0" indent="-285750" eaLnBrk="0" fontAlgn="base" hangingPunct="0">
              <a:spcBef>
                <a:spcPct val="0"/>
              </a:spcBef>
              <a:spcAft>
                <a:spcPct val="0"/>
              </a:spcAft>
              <a:buClrTx/>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Fowler, C. (2015)</a:t>
            </a:r>
            <a:r>
              <a:rPr lang="en-GB" sz="1400" dirty="0">
                <a:latin typeface="Times New Roman" panose="02020603050405020304" pitchFamily="18" charset="0"/>
                <a:cs typeface="Times New Roman" panose="02020603050405020304" pitchFamily="18" charset="0"/>
              </a:rPr>
              <a:t>. </a:t>
            </a:r>
            <a:r>
              <a:rPr lang="en-GB" sz="1400" i="1" dirty="0">
                <a:latin typeface="Times New Roman" panose="02020603050405020304" pitchFamily="18" charset="0"/>
                <a:cs typeface="Times New Roman" panose="02020603050405020304" pitchFamily="18" charset="0"/>
              </a:rPr>
              <a:t>Virtual Reality in Education: The Future of Learning</a:t>
            </a:r>
            <a:r>
              <a:rPr lang="en-GB" sz="1400" dirty="0">
                <a:latin typeface="Times New Roman" panose="02020603050405020304" pitchFamily="18" charset="0"/>
                <a:cs typeface="Times New Roman" panose="02020603050405020304" pitchFamily="18" charset="0"/>
              </a:rPr>
              <a:t>. </a:t>
            </a:r>
          </a:p>
          <a:p>
            <a:pPr marL="285750" lvl="0" indent="-285750" eaLnBrk="0" fontAlgn="base" hangingPunct="0">
              <a:spcBef>
                <a:spcPct val="0"/>
              </a:spcBef>
              <a:spcAft>
                <a:spcPct val="0"/>
              </a:spcAft>
              <a:buClrTx/>
              <a:buFont typeface="Arial" panose="020B0604020202020204" pitchFamily="34" charset="0"/>
              <a:buChar char="•"/>
            </a:pPr>
            <a:endParaRPr lang="en-GB" altLang="en-US" sz="14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López, F. J., &amp; </a:t>
            </a:r>
            <a:r>
              <a:rPr lang="en-GB" sz="1400" b="1" dirty="0" err="1">
                <a:latin typeface="Times New Roman" panose="02020603050405020304" pitchFamily="18" charset="0"/>
                <a:cs typeface="Times New Roman" panose="02020603050405020304" pitchFamily="18" charset="0"/>
              </a:rPr>
              <a:t>Blázquez</a:t>
            </a:r>
            <a:r>
              <a:rPr lang="en-GB" sz="1400" b="1" dirty="0">
                <a:latin typeface="Times New Roman" panose="02020603050405020304" pitchFamily="18" charset="0"/>
                <a:cs typeface="Times New Roman" panose="02020603050405020304" pitchFamily="18" charset="0"/>
              </a:rPr>
              <a:t>, F. (2020)</a:t>
            </a:r>
            <a:r>
              <a:rPr lang="en-GB" sz="1400" dirty="0">
                <a:latin typeface="Times New Roman" panose="02020603050405020304" pitchFamily="18" charset="0"/>
                <a:cs typeface="Times New Roman" panose="02020603050405020304" pitchFamily="18" charset="0"/>
              </a:rPr>
              <a:t>. </a:t>
            </a:r>
            <a:r>
              <a:rPr lang="en-GB" sz="1400" i="1" dirty="0">
                <a:latin typeface="Times New Roman" panose="02020603050405020304" pitchFamily="18" charset="0"/>
                <a:cs typeface="Times New Roman" panose="02020603050405020304" pitchFamily="18" charset="0"/>
              </a:rPr>
              <a:t>The Impact of Virtual Reality on Learning Outcomes.</a:t>
            </a:r>
          </a:p>
          <a:p>
            <a:pPr marL="285750" lvl="0" indent="-285750" eaLnBrk="0" fontAlgn="base" hangingPunct="0">
              <a:spcBef>
                <a:spcPct val="0"/>
              </a:spcBef>
              <a:spcAft>
                <a:spcPct val="0"/>
              </a:spcAft>
              <a:buClrTx/>
              <a:buFont typeface="Arial" panose="020B0604020202020204" pitchFamily="34" charset="0"/>
              <a:buChar char="•"/>
            </a:pPr>
            <a:endParaRPr lang="en-GB" altLang="en-US" sz="1400" i="1"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ClrTx/>
              <a:buFont typeface="Arial" panose="020B0604020202020204" pitchFamily="34" charset="0"/>
              <a:buChar char="•"/>
            </a:pPr>
            <a:r>
              <a:rPr lang="en-GB" sz="1400" b="1" dirty="0" err="1">
                <a:latin typeface="Times New Roman" panose="02020603050405020304" pitchFamily="18" charset="0"/>
                <a:cs typeface="Times New Roman" panose="02020603050405020304" pitchFamily="18" charset="0"/>
              </a:rPr>
              <a:t>Mikropoulos</a:t>
            </a:r>
            <a:r>
              <a:rPr lang="en-GB" sz="1400" b="1" dirty="0">
                <a:latin typeface="Times New Roman" panose="02020603050405020304" pitchFamily="18" charset="0"/>
                <a:cs typeface="Times New Roman" panose="02020603050405020304" pitchFamily="18" charset="0"/>
              </a:rPr>
              <a:t>, T. A., &amp; </a:t>
            </a:r>
            <a:r>
              <a:rPr lang="en-GB" sz="1400" b="1" dirty="0" err="1">
                <a:latin typeface="Times New Roman" panose="02020603050405020304" pitchFamily="18" charset="0"/>
                <a:cs typeface="Times New Roman" panose="02020603050405020304" pitchFamily="18" charset="0"/>
              </a:rPr>
              <a:t>Natsis</a:t>
            </a:r>
            <a:r>
              <a:rPr lang="en-GB" sz="1400" b="1" dirty="0">
                <a:latin typeface="Times New Roman" panose="02020603050405020304" pitchFamily="18" charset="0"/>
                <a:cs typeface="Times New Roman" panose="02020603050405020304" pitchFamily="18" charset="0"/>
              </a:rPr>
              <a:t>, A. (2011)</a:t>
            </a:r>
            <a:r>
              <a:rPr lang="en-GB" sz="1400" dirty="0">
                <a:latin typeface="Times New Roman" panose="02020603050405020304" pitchFamily="18" charset="0"/>
                <a:cs typeface="Times New Roman" panose="02020603050405020304" pitchFamily="18" charset="0"/>
              </a:rPr>
              <a:t>. </a:t>
            </a:r>
            <a:r>
              <a:rPr lang="en-GB" sz="1400" i="1" dirty="0">
                <a:latin typeface="Times New Roman" panose="02020603050405020304" pitchFamily="18" charset="0"/>
                <a:cs typeface="Times New Roman" panose="02020603050405020304" pitchFamily="18" charset="0"/>
              </a:rPr>
              <a:t>Educational Virtual Environments: A Review of the Literature</a:t>
            </a:r>
            <a:r>
              <a:rPr lang="en-GB" sz="1400" dirty="0">
                <a:latin typeface="Times New Roman" panose="02020603050405020304" pitchFamily="18" charset="0"/>
                <a:cs typeface="Times New Roman" panose="02020603050405020304" pitchFamily="18" charset="0"/>
              </a:rPr>
              <a:t>.</a:t>
            </a:r>
            <a:endParaRPr lang="en-GB" alt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14</a:t>
            </a:fld>
            <a:endParaRPr lang="en-US" noProof="0" dirty="0"/>
          </a:p>
        </p:txBody>
      </p:sp>
    </p:spTree>
    <p:extLst>
      <p:ext uri="{BB962C8B-B14F-4D97-AF65-F5344CB8AC3E}">
        <p14:creationId xmlns:p14="http://schemas.microsoft.com/office/powerpoint/2010/main" val="1756875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52F5215-A44D-4781-AD64-82A01610FEE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229" b="8229"/>
          <a:stretch>
            <a:fillRect/>
          </a:stretch>
        </p:blipFill>
        <p:spPr>
          <a:xfrm>
            <a:off x="0" y="-79513"/>
            <a:ext cx="12192000" cy="6365363"/>
          </a:xfrm>
        </p:spPr>
      </p:pic>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47708"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grpSp>
        <p:nvGrpSpPr>
          <p:cNvPr id="21" name="Group 20" title="Placeholder Logo">
            <a:extLst>
              <a:ext uri="{FF2B5EF4-FFF2-40B4-BE49-F238E27FC236}">
                <a16:creationId xmlns:a16="http://schemas.microsoft.com/office/drawing/2014/main" id="{B6C6CF9E-253E-4427-A32A-5C2467E9C3E7}"/>
              </a:ext>
            </a:extLst>
          </p:cNvPr>
          <p:cNvGrpSpPr/>
          <p:nvPr/>
        </p:nvGrpSpPr>
        <p:grpSpPr>
          <a:xfrm>
            <a:off x="10474628" y="262234"/>
            <a:ext cx="1404722" cy="299741"/>
            <a:chOff x="6510608" y="1858229"/>
            <a:chExt cx="2159571" cy="460812"/>
          </a:xfrm>
          <a:gradFill>
            <a:gsLst>
              <a:gs pos="0">
                <a:schemeClr val="accent1"/>
              </a:gs>
              <a:gs pos="51300">
                <a:schemeClr val="accent2"/>
              </a:gs>
              <a:gs pos="100000">
                <a:schemeClr val="accent3"/>
              </a:gs>
            </a:gsLst>
            <a:lin ang="0" scaled="0"/>
          </a:gradFill>
        </p:grpSpPr>
        <p:sp>
          <p:nvSpPr>
            <p:cNvPr id="22" name="Freeform: Shape 21">
              <a:extLst>
                <a:ext uri="{FF2B5EF4-FFF2-40B4-BE49-F238E27FC236}">
                  <a16:creationId xmlns:a16="http://schemas.microsoft.com/office/drawing/2014/main" id="{56EFE9CD-48EA-4600-88AA-120E29187B70}"/>
                </a:ext>
              </a:extLst>
            </p:cNvPr>
            <p:cNvSpPr/>
            <p:nvPr/>
          </p:nvSpPr>
          <p:spPr>
            <a:xfrm>
              <a:off x="6510608" y="1858229"/>
              <a:ext cx="351467" cy="351467"/>
            </a:xfrm>
            <a:custGeom>
              <a:avLst/>
              <a:gdLst>
                <a:gd name="connsiteX0" fmla="*/ 154255 w 351467"/>
                <a:gd name="connsiteY0" fmla="*/ 228454 h 351467"/>
                <a:gd name="connsiteX1" fmla="*/ 29289 w 351467"/>
                <a:gd name="connsiteY1" fmla="*/ 29289 h 351467"/>
                <a:gd name="connsiteX2" fmla="*/ 115203 w 351467"/>
                <a:gd name="connsiteY2" fmla="*/ 29289 h 351467"/>
                <a:gd name="connsiteX3" fmla="*/ 193307 w 351467"/>
                <a:gd name="connsiteY3" fmla="*/ 162065 h 351467"/>
                <a:gd name="connsiteX4" fmla="*/ 271411 w 351467"/>
                <a:gd name="connsiteY4" fmla="*/ 29289 h 351467"/>
                <a:gd name="connsiteX5" fmla="*/ 353420 w 351467"/>
                <a:gd name="connsiteY5" fmla="*/ 29289 h 351467"/>
                <a:gd name="connsiteX6" fmla="*/ 228454 w 351467"/>
                <a:gd name="connsiteY6" fmla="*/ 224548 h 351467"/>
                <a:gd name="connsiteX7" fmla="*/ 228454 w 351467"/>
                <a:gd name="connsiteY7" fmla="*/ 353420 h 351467"/>
                <a:gd name="connsiteX8" fmla="*/ 154255 w 351467"/>
                <a:gd name="connsiteY8" fmla="*/ 353420 h 351467"/>
                <a:gd name="connsiteX9" fmla="*/ 154255 w 351467"/>
                <a:gd name="connsiteY9" fmla="*/ 228454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467" h="351467">
                  <a:moveTo>
                    <a:pt x="154255" y="228454"/>
                  </a:moveTo>
                  <a:lnTo>
                    <a:pt x="29289" y="29289"/>
                  </a:lnTo>
                  <a:lnTo>
                    <a:pt x="115203" y="29289"/>
                  </a:lnTo>
                  <a:lnTo>
                    <a:pt x="193307" y="162065"/>
                  </a:lnTo>
                  <a:lnTo>
                    <a:pt x="271411" y="29289"/>
                  </a:lnTo>
                  <a:lnTo>
                    <a:pt x="353420" y="29289"/>
                  </a:lnTo>
                  <a:lnTo>
                    <a:pt x="228454" y="224548"/>
                  </a:lnTo>
                  <a:lnTo>
                    <a:pt x="228454" y="353420"/>
                  </a:lnTo>
                  <a:lnTo>
                    <a:pt x="154255" y="353420"/>
                  </a:lnTo>
                  <a:lnTo>
                    <a:pt x="154255" y="228454"/>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519FE9E-CD3D-4D03-9E47-BC22664E57E7}"/>
                </a:ext>
              </a:extLst>
            </p:cNvPr>
            <p:cNvSpPr/>
            <p:nvPr/>
          </p:nvSpPr>
          <p:spPr>
            <a:xfrm>
              <a:off x="6783972"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8928" y="232359"/>
                    <a:pt x="232359" y="201117"/>
                    <a:pt x="232359" y="162065"/>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0F44737-B820-487B-8BCF-50DFB953CCB1}"/>
                </a:ext>
              </a:extLst>
            </p:cNvPr>
            <p:cNvSpPr/>
            <p:nvPr/>
          </p:nvSpPr>
          <p:spPr>
            <a:xfrm>
              <a:off x="7084671" y="1936333"/>
              <a:ext cx="273363" cy="312415"/>
            </a:xfrm>
            <a:custGeom>
              <a:avLst/>
              <a:gdLst>
                <a:gd name="connsiteX0" fmla="*/ 29289 w 273363"/>
                <a:gd name="connsiteY0" fmla="*/ 189402 h 312415"/>
                <a:gd name="connsiteX1" fmla="*/ 29289 w 273363"/>
                <a:gd name="connsiteY1" fmla="*/ 29289 h 312415"/>
                <a:gd name="connsiteX2" fmla="*/ 99582 w 273363"/>
                <a:gd name="connsiteY2" fmla="*/ 29289 h 312415"/>
                <a:gd name="connsiteX3" fmla="*/ 99582 w 273363"/>
                <a:gd name="connsiteY3" fmla="*/ 169876 h 312415"/>
                <a:gd name="connsiteX4" fmla="*/ 142540 w 273363"/>
                <a:gd name="connsiteY4" fmla="*/ 220643 h 312415"/>
                <a:gd name="connsiteX5" fmla="*/ 185497 w 273363"/>
                <a:gd name="connsiteY5" fmla="*/ 169876 h 312415"/>
                <a:gd name="connsiteX6" fmla="*/ 185497 w 273363"/>
                <a:gd name="connsiteY6" fmla="*/ 29289 h 312415"/>
                <a:gd name="connsiteX7" fmla="*/ 255790 w 273363"/>
                <a:gd name="connsiteY7" fmla="*/ 29289 h 312415"/>
                <a:gd name="connsiteX8" fmla="*/ 255790 w 273363"/>
                <a:gd name="connsiteY8" fmla="*/ 279221 h 312415"/>
                <a:gd name="connsiteX9" fmla="*/ 185497 w 273363"/>
                <a:gd name="connsiteY9" fmla="*/ 279221 h 312415"/>
                <a:gd name="connsiteX10" fmla="*/ 185497 w 273363"/>
                <a:gd name="connsiteY10" fmla="*/ 244074 h 312415"/>
                <a:gd name="connsiteX11" fmla="*/ 111298 w 273363"/>
                <a:gd name="connsiteY11" fmla="*/ 283126 h 312415"/>
                <a:gd name="connsiteX12" fmla="*/ 29289 w 273363"/>
                <a:gd name="connsiteY12" fmla="*/ 189402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363" h="312415">
                  <a:moveTo>
                    <a:pt x="29289" y="189402"/>
                  </a:moveTo>
                  <a:lnTo>
                    <a:pt x="29289" y="29289"/>
                  </a:lnTo>
                  <a:lnTo>
                    <a:pt x="99582" y="29289"/>
                  </a:lnTo>
                  <a:lnTo>
                    <a:pt x="99582" y="169876"/>
                  </a:lnTo>
                  <a:cubicBezTo>
                    <a:pt x="99582" y="205022"/>
                    <a:pt x="115203" y="220643"/>
                    <a:pt x="142540" y="220643"/>
                  </a:cubicBezTo>
                  <a:cubicBezTo>
                    <a:pt x="169876" y="220643"/>
                    <a:pt x="185497" y="205022"/>
                    <a:pt x="185497" y="169876"/>
                  </a:cubicBezTo>
                  <a:lnTo>
                    <a:pt x="185497" y="29289"/>
                  </a:lnTo>
                  <a:lnTo>
                    <a:pt x="255790" y="29289"/>
                  </a:lnTo>
                  <a:lnTo>
                    <a:pt x="255790" y="279221"/>
                  </a:lnTo>
                  <a:lnTo>
                    <a:pt x="185497" y="279221"/>
                  </a:lnTo>
                  <a:lnTo>
                    <a:pt x="185497" y="244074"/>
                  </a:lnTo>
                  <a:cubicBezTo>
                    <a:pt x="169876" y="263600"/>
                    <a:pt x="146445" y="283126"/>
                    <a:pt x="111298" y="283126"/>
                  </a:cubicBezTo>
                  <a:cubicBezTo>
                    <a:pt x="60530" y="283126"/>
                    <a:pt x="29289" y="247980"/>
                    <a:pt x="29289" y="189402"/>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F8906E3-194C-4A7B-9B6F-BF9D3EFF28A9}"/>
                </a:ext>
              </a:extLst>
            </p:cNvPr>
            <p:cNvSpPr/>
            <p:nvPr/>
          </p:nvSpPr>
          <p:spPr>
            <a:xfrm>
              <a:off x="7354130" y="1932003"/>
              <a:ext cx="195260" cy="312415"/>
            </a:xfrm>
            <a:custGeom>
              <a:avLst/>
              <a:gdLst>
                <a:gd name="connsiteX0" fmla="*/ 29289 w 195259"/>
                <a:gd name="connsiteY0" fmla="*/ 33618 h 312415"/>
                <a:gd name="connsiteX1" fmla="*/ 99582 w 195259"/>
                <a:gd name="connsiteY1" fmla="*/ 33618 h 312415"/>
                <a:gd name="connsiteX2" fmla="*/ 99582 w 195259"/>
                <a:gd name="connsiteY2" fmla="*/ 84386 h 312415"/>
                <a:gd name="connsiteX3" fmla="*/ 181591 w 195259"/>
                <a:gd name="connsiteY3" fmla="*/ 29713 h 312415"/>
                <a:gd name="connsiteX4" fmla="*/ 181591 w 195259"/>
                <a:gd name="connsiteY4" fmla="*/ 103912 h 312415"/>
                <a:gd name="connsiteX5" fmla="*/ 177686 w 195259"/>
                <a:gd name="connsiteY5" fmla="*/ 103912 h 312415"/>
                <a:gd name="connsiteX6" fmla="*/ 99582 w 195259"/>
                <a:gd name="connsiteY6" fmla="*/ 193731 h 312415"/>
                <a:gd name="connsiteX7" fmla="*/ 99582 w 195259"/>
                <a:gd name="connsiteY7" fmla="*/ 287456 h 312415"/>
                <a:gd name="connsiteX8" fmla="*/ 29289 w 195259"/>
                <a:gd name="connsiteY8" fmla="*/ 287456 h 312415"/>
                <a:gd name="connsiteX9" fmla="*/ 29289 w 195259"/>
                <a:gd name="connsiteY9" fmla="*/ 33618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259" h="312415">
                  <a:moveTo>
                    <a:pt x="29289" y="33618"/>
                  </a:moveTo>
                  <a:lnTo>
                    <a:pt x="99582" y="33618"/>
                  </a:lnTo>
                  <a:lnTo>
                    <a:pt x="99582" y="84386"/>
                  </a:lnTo>
                  <a:cubicBezTo>
                    <a:pt x="115203" y="49239"/>
                    <a:pt x="138634" y="25808"/>
                    <a:pt x="181591" y="29713"/>
                  </a:cubicBezTo>
                  <a:lnTo>
                    <a:pt x="181591" y="103912"/>
                  </a:lnTo>
                  <a:lnTo>
                    <a:pt x="177686" y="103912"/>
                  </a:lnTo>
                  <a:cubicBezTo>
                    <a:pt x="130824" y="103912"/>
                    <a:pt x="99582" y="131248"/>
                    <a:pt x="99582" y="193731"/>
                  </a:cubicBezTo>
                  <a:lnTo>
                    <a:pt x="99582" y="287456"/>
                  </a:lnTo>
                  <a:lnTo>
                    <a:pt x="29289" y="287456"/>
                  </a:lnTo>
                  <a:lnTo>
                    <a:pt x="29289" y="33618"/>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BD481A7-D8E6-4EC8-95C1-2C7D2A8766B0}"/>
                </a:ext>
              </a:extLst>
            </p:cNvPr>
            <p:cNvSpPr/>
            <p:nvPr/>
          </p:nvSpPr>
          <p:spPr>
            <a:xfrm>
              <a:off x="7533769" y="1858229"/>
              <a:ext cx="273363" cy="351467"/>
            </a:xfrm>
            <a:custGeom>
              <a:avLst/>
              <a:gdLst>
                <a:gd name="connsiteX0" fmla="*/ 29289 w 273363"/>
                <a:gd name="connsiteY0" fmla="*/ 29289 h 351467"/>
                <a:gd name="connsiteX1" fmla="*/ 99582 w 273363"/>
                <a:gd name="connsiteY1" fmla="*/ 29289 h 351467"/>
                <a:gd name="connsiteX2" fmla="*/ 99582 w 273363"/>
                <a:gd name="connsiteY2" fmla="*/ 290937 h 351467"/>
                <a:gd name="connsiteX3" fmla="*/ 263601 w 273363"/>
                <a:gd name="connsiteY3" fmla="*/ 290937 h 351467"/>
                <a:gd name="connsiteX4" fmla="*/ 263601 w 273363"/>
                <a:gd name="connsiteY4" fmla="*/ 357325 h 351467"/>
                <a:gd name="connsiteX5" fmla="*/ 29289 w 273363"/>
                <a:gd name="connsiteY5" fmla="*/ 357325 h 351467"/>
                <a:gd name="connsiteX6" fmla="*/ 29289 w 273363"/>
                <a:gd name="connsiteY6" fmla="*/ 29289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63" h="351467">
                  <a:moveTo>
                    <a:pt x="29289" y="29289"/>
                  </a:moveTo>
                  <a:lnTo>
                    <a:pt x="99582" y="29289"/>
                  </a:lnTo>
                  <a:lnTo>
                    <a:pt x="99582" y="290937"/>
                  </a:lnTo>
                  <a:lnTo>
                    <a:pt x="263601" y="290937"/>
                  </a:lnTo>
                  <a:lnTo>
                    <a:pt x="263601" y="357325"/>
                  </a:lnTo>
                  <a:lnTo>
                    <a:pt x="29289" y="357325"/>
                  </a:lnTo>
                  <a:lnTo>
                    <a:pt x="29289" y="29289"/>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6C26FE9-675A-4EF7-8373-CD61A41E74BE}"/>
                </a:ext>
              </a:extLst>
            </p:cNvPr>
            <p:cNvSpPr/>
            <p:nvPr/>
          </p:nvSpPr>
          <p:spPr>
            <a:xfrm>
              <a:off x="7775891"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5023" y="232359"/>
                    <a:pt x="232359" y="201117"/>
                    <a:pt x="232359" y="162065"/>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588720-CF68-4E8C-9DBF-31165C84CBD4}"/>
                </a:ext>
              </a:extLst>
            </p:cNvPr>
            <p:cNvSpPr/>
            <p:nvPr/>
          </p:nvSpPr>
          <p:spPr>
            <a:xfrm>
              <a:off x="8060970" y="1928522"/>
              <a:ext cx="312415" cy="390519"/>
            </a:xfrm>
            <a:custGeom>
              <a:avLst/>
              <a:gdLst>
                <a:gd name="connsiteX0" fmla="*/ 44910 w 312415"/>
                <a:gd name="connsiteY0" fmla="*/ 337799 h 390519"/>
                <a:gd name="connsiteX1" fmla="*/ 68341 w 312415"/>
                <a:gd name="connsiteY1" fmla="*/ 283126 h 390519"/>
                <a:gd name="connsiteX2" fmla="*/ 154255 w 312415"/>
                <a:gd name="connsiteY2" fmla="*/ 306557 h 390519"/>
                <a:gd name="connsiteX3" fmla="*/ 224549 w 312415"/>
                <a:gd name="connsiteY3" fmla="*/ 236264 h 390519"/>
                <a:gd name="connsiteX4" fmla="*/ 224549 w 312415"/>
                <a:gd name="connsiteY4" fmla="*/ 224548 h 390519"/>
                <a:gd name="connsiteX5" fmla="*/ 142539 w 312415"/>
                <a:gd name="connsiteY5" fmla="*/ 263600 h 390519"/>
                <a:gd name="connsiteX6" fmla="*/ 29289 w 312415"/>
                <a:gd name="connsiteY6" fmla="*/ 146445 h 390519"/>
                <a:gd name="connsiteX7" fmla="*/ 29289 w 312415"/>
                <a:gd name="connsiteY7" fmla="*/ 146445 h 390519"/>
                <a:gd name="connsiteX8" fmla="*/ 142539 w 312415"/>
                <a:gd name="connsiteY8" fmla="*/ 29289 h 390519"/>
                <a:gd name="connsiteX9" fmla="*/ 224549 w 312415"/>
                <a:gd name="connsiteY9" fmla="*/ 68341 h 390519"/>
                <a:gd name="connsiteX10" fmla="*/ 224549 w 312415"/>
                <a:gd name="connsiteY10" fmla="*/ 37099 h 390519"/>
                <a:gd name="connsiteX11" fmla="*/ 294842 w 312415"/>
                <a:gd name="connsiteY11" fmla="*/ 37099 h 390519"/>
                <a:gd name="connsiteX12" fmla="*/ 294842 w 312415"/>
                <a:gd name="connsiteY12" fmla="*/ 232359 h 390519"/>
                <a:gd name="connsiteX13" fmla="*/ 263601 w 312415"/>
                <a:gd name="connsiteY13" fmla="*/ 329989 h 390519"/>
                <a:gd name="connsiteX14" fmla="*/ 154255 w 312415"/>
                <a:gd name="connsiteY14" fmla="*/ 365135 h 390519"/>
                <a:gd name="connsiteX15" fmla="*/ 44910 w 312415"/>
                <a:gd name="connsiteY15" fmla="*/ 337799 h 390519"/>
                <a:gd name="connsiteX16" fmla="*/ 224549 w 312415"/>
                <a:gd name="connsiteY16" fmla="*/ 150350 h 390519"/>
                <a:gd name="connsiteX17" fmla="*/ 224549 w 312415"/>
                <a:gd name="connsiteY17" fmla="*/ 150350 h 390519"/>
                <a:gd name="connsiteX18" fmla="*/ 162065 w 312415"/>
                <a:gd name="connsiteY18" fmla="*/ 91772 h 390519"/>
                <a:gd name="connsiteX19" fmla="*/ 99582 w 312415"/>
                <a:gd name="connsiteY19" fmla="*/ 150350 h 390519"/>
                <a:gd name="connsiteX20" fmla="*/ 99582 w 312415"/>
                <a:gd name="connsiteY20" fmla="*/ 150350 h 390519"/>
                <a:gd name="connsiteX21" fmla="*/ 162065 w 312415"/>
                <a:gd name="connsiteY21" fmla="*/ 208928 h 390519"/>
                <a:gd name="connsiteX22" fmla="*/ 224549 w 312415"/>
                <a:gd name="connsiteY22" fmla="*/ 150350 h 3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415" h="390519">
                  <a:moveTo>
                    <a:pt x="44910" y="337799"/>
                  </a:moveTo>
                  <a:lnTo>
                    <a:pt x="68341" y="283126"/>
                  </a:lnTo>
                  <a:cubicBezTo>
                    <a:pt x="95677" y="298747"/>
                    <a:pt x="119108" y="306557"/>
                    <a:pt x="154255" y="306557"/>
                  </a:cubicBezTo>
                  <a:cubicBezTo>
                    <a:pt x="201117" y="306557"/>
                    <a:pt x="224549" y="283126"/>
                    <a:pt x="224549" y="236264"/>
                  </a:cubicBezTo>
                  <a:lnTo>
                    <a:pt x="224549" y="224548"/>
                  </a:lnTo>
                  <a:cubicBezTo>
                    <a:pt x="205023" y="247980"/>
                    <a:pt x="181591" y="263600"/>
                    <a:pt x="142539" y="263600"/>
                  </a:cubicBezTo>
                  <a:cubicBezTo>
                    <a:pt x="83962" y="263600"/>
                    <a:pt x="29289" y="220643"/>
                    <a:pt x="29289" y="146445"/>
                  </a:cubicBezTo>
                  <a:lnTo>
                    <a:pt x="29289" y="146445"/>
                  </a:lnTo>
                  <a:cubicBezTo>
                    <a:pt x="29289" y="72246"/>
                    <a:pt x="83962" y="29289"/>
                    <a:pt x="142539" y="29289"/>
                  </a:cubicBezTo>
                  <a:cubicBezTo>
                    <a:pt x="181591" y="29289"/>
                    <a:pt x="205023" y="44910"/>
                    <a:pt x="224549" y="68341"/>
                  </a:cubicBezTo>
                  <a:lnTo>
                    <a:pt x="224549" y="37099"/>
                  </a:lnTo>
                  <a:lnTo>
                    <a:pt x="294842" y="37099"/>
                  </a:lnTo>
                  <a:lnTo>
                    <a:pt x="294842" y="232359"/>
                  </a:lnTo>
                  <a:cubicBezTo>
                    <a:pt x="294842" y="279221"/>
                    <a:pt x="283126" y="310463"/>
                    <a:pt x="263601" y="329989"/>
                  </a:cubicBezTo>
                  <a:cubicBezTo>
                    <a:pt x="240169" y="353420"/>
                    <a:pt x="205023" y="365135"/>
                    <a:pt x="154255" y="365135"/>
                  </a:cubicBezTo>
                  <a:cubicBezTo>
                    <a:pt x="115203" y="361230"/>
                    <a:pt x="76151" y="353420"/>
                    <a:pt x="44910" y="337799"/>
                  </a:cubicBezTo>
                  <a:close/>
                  <a:moveTo>
                    <a:pt x="224549" y="150350"/>
                  </a:moveTo>
                  <a:lnTo>
                    <a:pt x="224549" y="150350"/>
                  </a:lnTo>
                  <a:cubicBezTo>
                    <a:pt x="224549" y="115203"/>
                    <a:pt x="197212" y="91772"/>
                    <a:pt x="162065" y="91772"/>
                  </a:cubicBezTo>
                  <a:cubicBezTo>
                    <a:pt x="126919" y="91772"/>
                    <a:pt x="99582" y="115203"/>
                    <a:pt x="99582" y="150350"/>
                  </a:cubicBezTo>
                  <a:lnTo>
                    <a:pt x="99582" y="150350"/>
                  </a:lnTo>
                  <a:cubicBezTo>
                    <a:pt x="99582" y="185497"/>
                    <a:pt x="126919" y="208928"/>
                    <a:pt x="162065" y="208928"/>
                  </a:cubicBezTo>
                  <a:cubicBezTo>
                    <a:pt x="201117" y="208928"/>
                    <a:pt x="224549" y="181591"/>
                    <a:pt x="224549" y="15035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699B46C-8436-4DB4-8FF1-254BCD5399CB}"/>
                </a:ext>
              </a:extLst>
            </p:cNvPr>
            <p:cNvSpPr/>
            <p:nvPr/>
          </p:nvSpPr>
          <p:spPr>
            <a:xfrm>
              <a:off x="8357764"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28454 w 312415"/>
                <a:gd name="connsiteY7" fmla="*/ 162065 h 312415"/>
                <a:gd name="connsiteX8" fmla="*/ 228454 w 312415"/>
                <a:gd name="connsiteY8" fmla="*/ 162065 h 312415"/>
                <a:gd name="connsiteX9" fmla="*/ 162066 w 312415"/>
                <a:gd name="connsiteY9" fmla="*/ 91772 h 312415"/>
                <a:gd name="connsiteX10" fmla="*/ 95677 w 312415"/>
                <a:gd name="connsiteY10" fmla="*/ 162065 h 312415"/>
                <a:gd name="connsiteX11" fmla="*/ 95677 w 312415"/>
                <a:gd name="connsiteY11" fmla="*/ 162065 h 312415"/>
                <a:gd name="connsiteX12" fmla="*/ 162066 w 312415"/>
                <a:gd name="connsiteY12" fmla="*/ 232359 h 312415"/>
                <a:gd name="connsiteX13" fmla="*/ 228454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3962" y="290937"/>
                    <a:pt x="29289" y="236264"/>
                    <a:pt x="29289" y="162065"/>
                  </a:cubicBezTo>
                  <a:close/>
                  <a:moveTo>
                    <a:pt x="228454" y="162065"/>
                  </a:moveTo>
                  <a:lnTo>
                    <a:pt x="228454" y="162065"/>
                  </a:lnTo>
                  <a:cubicBezTo>
                    <a:pt x="228454" y="123013"/>
                    <a:pt x="201117" y="91772"/>
                    <a:pt x="162066" y="91772"/>
                  </a:cubicBezTo>
                  <a:cubicBezTo>
                    <a:pt x="123014" y="91772"/>
                    <a:pt x="95677" y="123013"/>
                    <a:pt x="95677" y="162065"/>
                  </a:cubicBezTo>
                  <a:lnTo>
                    <a:pt x="95677" y="162065"/>
                  </a:lnTo>
                  <a:cubicBezTo>
                    <a:pt x="95677" y="197212"/>
                    <a:pt x="123014" y="232359"/>
                    <a:pt x="162066" y="232359"/>
                  </a:cubicBezTo>
                  <a:cubicBezTo>
                    <a:pt x="205023" y="232359"/>
                    <a:pt x="228454" y="201117"/>
                    <a:pt x="228454" y="162065"/>
                  </a:cubicBezTo>
                  <a:close/>
                </a:path>
              </a:pathLst>
            </a:custGeom>
            <a:grpFill/>
            <a:ln w="9525" cap="flat">
              <a:noFill/>
              <a:prstDash val="solid"/>
              <a:miter/>
            </a:ln>
          </p:spPr>
          <p:txBody>
            <a:bodyPr rtlCol="0" anchor="ctr"/>
            <a:lstStyle/>
            <a:p>
              <a:endParaRPr lang="en-US" dirty="0"/>
            </a:p>
          </p:txBody>
        </p:sp>
      </p:grp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15</a:t>
            </a:fld>
            <a:endParaRPr lang="en-US" dirty="0"/>
          </a:p>
        </p:txBody>
      </p:sp>
      <p:sp>
        <p:nvSpPr>
          <p:cNvPr id="10" name="Title 9">
            <a:extLst>
              <a:ext uri="{FF2B5EF4-FFF2-40B4-BE49-F238E27FC236}">
                <a16:creationId xmlns:a16="http://schemas.microsoft.com/office/drawing/2014/main" id="{2B5DA5A7-4365-46C1-96BC-790AF3D3299A}"/>
              </a:ext>
            </a:extLst>
          </p:cNvPr>
          <p:cNvSpPr>
            <a:spLocks noGrp="1"/>
          </p:cNvSpPr>
          <p:nvPr>
            <p:ph type="ctrTitle"/>
          </p:nvPr>
        </p:nvSpPr>
        <p:spPr/>
        <p:txBody>
          <a:bodyPr/>
          <a:lstStyle/>
          <a:p>
            <a:r>
              <a:rPr lang="en-US" sz="4400" dirty="0"/>
              <a:t>THANK YOU</a:t>
            </a:r>
            <a:br>
              <a:rPr lang="en-US" sz="4400" dirty="0"/>
            </a:br>
            <a:endParaRPr lang="en-GB" dirty="0"/>
          </a:p>
        </p:txBody>
      </p:sp>
    </p:spTree>
    <p:extLst>
      <p:ext uri="{BB962C8B-B14F-4D97-AF65-F5344CB8AC3E}">
        <p14:creationId xmlns:p14="http://schemas.microsoft.com/office/powerpoint/2010/main" val="3286716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869926" y="137159"/>
            <a:ext cx="4675367" cy="6583681"/>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480078" y="709654"/>
            <a:ext cx="4558401" cy="1254318"/>
          </a:xfrm>
        </p:spPr>
        <p:txBody>
          <a:bodyPr/>
          <a:lstStyle/>
          <a:p>
            <a:pPr algn="ctr"/>
            <a:r>
              <a:rPr lang="en-GB" sz="4400" dirty="0">
                <a:latin typeface="Times New Roman" panose="02020603050405020304" pitchFamily="18" charset="0"/>
                <a:cs typeface="Times New Roman" panose="02020603050405020304" pitchFamily="18" charset="0"/>
              </a:rPr>
              <a:t>Introduction</a:t>
            </a:r>
            <a:br>
              <a:rPr lang="en-GB" sz="4400" dirty="0">
                <a:latin typeface="Times New Roman" panose="02020603050405020304" pitchFamily="18" charset="0"/>
                <a:cs typeface="Times New Roman" panose="02020603050405020304" pitchFamily="18" charset="0"/>
              </a:rPr>
            </a:br>
            <a:endParaRPr lang="en-GB" sz="4400" dirty="0">
              <a:latin typeface="Times New Roman" panose="02020603050405020304" pitchFamily="18" charset="0"/>
              <a:cs typeface="Times New Roman" panose="02020603050405020304" pitchFamily="18" charset="0"/>
            </a:endParaRP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411164" y="1733384"/>
            <a:ext cx="5472000" cy="3888188"/>
          </a:xfrm>
        </p:spPr>
        <p:txBody>
          <a:bodyPr/>
          <a:lstStyle/>
          <a:p>
            <a:pPr lvl="0" eaLnBrk="0" fontAlgn="base" hangingPunct="0">
              <a:spcBef>
                <a:spcPct val="0"/>
              </a:spcBef>
              <a:spcAft>
                <a:spcPct val="0"/>
              </a:spcAft>
              <a:buClrTx/>
            </a:pPr>
            <a:r>
              <a:rPr lang="en-GB" altLang="en-US" sz="1400" dirty="0">
                <a:latin typeface="Times New Roman" panose="02020603050405020304" pitchFamily="18" charset="0"/>
                <a:cs typeface="Times New Roman" panose="02020603050405020304" pitchFamily="18" charset="0"/>
              </a:rPr>
              <a:t>Virtual Reality (VR) is a computer-generated environment that lets users immerse themselves in a 3D world, engaging their senses like sight and sound. Think of it as stepping into a whole new reality where you can explore, learn, and interact with virtual objects.</a:t>
            </a:r>
          </a:p>
          <a:p>
            <a:pPr lvl="0" eaLnBrk="0" fontAlgn="base" hangingPunct="0">
              <a:spcBef>
                <a:spcPct val="0"/>
              </a:spcBef>
              <a:spcAft>
                <a:spcPct val="0"/>
              </a:spcAft>
              <a:buClrTx/>
            </a:pPr>
            <a:endParaRPr lang="en-GB" altLang="en-US" sz="14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GB" altLang="en-US" sz="1400" dirty="0">
                <a:latin typeface="Times New Roman" panose="02020603050405020304" pitchFamily="18" charset="0"/>
                <a:cs typeface="Times New Roman" panose="02020603050405020304" pitchFamily="18" charset="0"/>
              </a:rPr>
              <a:t>In education, VR brings a world of possibilities, students can tour historical landmarks, perform science experiments safely, or even explore outer space.  It turns learning into an exciting, hands-on experience, making complex subjects easier to understand and way more fun! </a:t>
            </a:r>
          </a:p>
          <a:p>
            <a:pPr lvl="0" eaLnBrk="0" fontAlgn="base" hangingPunct="0">
              <a:spcBef>
                <a:spcPct val="0"/>
              </a:spcBef>
              <a:spcAft>
                <a:spcPct val="0"/>
              </a:spcAft>
              <a:buClrTx/>
            </a:pPr>
            <a:endParaRPr lang="en-GB" altLang="en-US" sz="14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ClrTx/>
            </a:pPr>
            <a:r>
              <a:rPr lang="en-GB" altLang="en-US" sz="1400" dirty="0">
                <a:latin typeface="Times New Roman" panose="02020603050405020304" pitchFamily="18" charset="0"/>
                <a:cs typeface="Times New Roman" panose="02020603050405020304" pitchFamily="18" charset="0"/>
              </a:rPr>
              <a:t>Incorporating VR in education isn’t just about fun, it boosts engagement, creativity, and memory retention, helping students learn faster and better. Plus, it prepares students for tech-driven industries. Sure, it takes some effort to train teachers and provide the equipment, but the benefits far outweigh the challenges. VR in classrooms is the future, making learning an unforgettable adventure! </a:t>
            </a: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2</a:t>
            </a:fld>
            <a:endParaRPr lang="en-US" noProof="0" dirty="0"/>
          </a:p>
        </p:txBody>
      </p:sp>
    </p:spTree>
    <p:extLst>
      <p:ext uri="{BB962C8B-B14F-4D97-AF65-F5344CB8AC3E}">
        <p14:creationId xmlns:p14="http://schemas.microsoft.com/office/powerpoint/2010/main" val="105907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1203158"/>
            <a:ext cx="5314682" cy="4130039"/>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275992" y="1334565"/>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Problem Question</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347555" y="2759293"/>
            <a:ext cx="5472000" cy="2162756"/>
          </a:xfrm>
        </p:spPr>
        <p:txBody>
          <a:bodyPr/>
          <a:lstStyle/>
          <a:p>
            <a:pPr lvl="0" eaLnBrk="0" fontAlgn="base" hangingPunct="0">
              <a:spcBef>
                <a:spcPct val="0"/>
              </a:spcBef>
              <a:spcAft>
                <a:spcPct val="0"/>
              </a:spcAft>
              <a:buClrTx/>
            </a:pPr>
            <a:r>
              <a:rPr lang="en-GB" sz="1400" dirty="0">
                <a:latin typeface="Times New Roman" panose="02020603050405020304" pitchFamily="18" charset="0"/>
                <a:cs typeface="Times New Roman" panose="02020603050405020304" pitchFamily="18" charset="0"/>
              </a:rPr>
              <a:t>How can we increase student engagement and improve learning outcomes by at least 15% through virtual reality (VR) integration across different subjects, fields of study, and grade levels within the next academic year, while minimizing VR-related stress and ensuring at least 80% access to VR equipment?</a:t>
            </a:r>
            <a:endParaRPr lang="en-GB" alt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3</a:t>
            </a:fld>
            <a:endParaRPr lang="en-US" noProof="0" dirty="0"/>
          </a:p>
        </p:txBody>
      </p:sp>
    </p:spTree>
    <p:extLst>
      <p:ext uri="{BB962C8B-B14F-4D97-AF65-F5344CB8AC3E}">
        <p14:creationId xmlns:p14="http://schemas.microsoft.com/office/powerpoint/2010/main" val="217938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1308229"/>
            <a:ext cx="5314682" cy="3529900"/>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506579" y="1308229"/>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Problem Statement</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506579" y="2504662"/>
            <a:ext cx="5472000" cy="2242268"/>
          </a:xfrm>
        </p:spPr>
        <p:txBody>
          <a:bodyPr/>
          <a:lstStyle/>
          <a:p>
            <a:pPr lvl="0" eaLnBrk="0" fontAlgn="base" hangingPunct="0">
              <a:spcBef>
                <a:spcPct val="0"/>
              </a:spcBef>
              <a:spcAft>
                <a:spcPct val="0"/>
              </a:spcAft>
              <a:buClrTx/>
            </a:pPr>
            <a:r>
              <a:rPr lang="en-GB" sz="1400" dirty="0">
                <a:latin typeface="Times New Roman" panose="02020603050405020304" pitchFamily="18" charset="0"/>
                <a:cs typeface="Times New Roman" panose="02020603050405020304" pitchFamily="18" charset="0"/>
              </a:rPr>
              <a:t>The integration of virtual reality (VR) into education offers opportunities to enhance student engagement, improve learning outcomes, and foster creativity across various subjects and grade levels. However, challenges such as VR-related stress, limited access to equipment, and varying instructor proficiency hinder its full potential. To address these issues, we aim to improve student engagement and learning outcomes by 15% and ensure at least 80% access to VR tools within the next academic year, while managing stress and encouraging positive collaboration through effective support systems.</a:t>
            </a:r>
            <a:endParaRPr lang="en-GB" alt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4</a:t>
            </a:fld>
            <a:endParaRPr lang="en-US" noProof="0" dirty="0"/>
          </a:p>
        </p:txBody>
      </p:sp>
    </p:spTree>
    <p:extLst>
      <p:ext uri="{BB962C8B-B14F-4D97-AF65-F5344CB8AC3E}">
        <p14:creationId xmlns:p14="http://schemas.microsoft.com/office/powerpoint/2010/main" val="214105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CE00C7FA-46BE-4EDD-BF74-7FF6925F43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601326" y="1412341"/>
            <a:ext cx="5314682" cy="3321676"/>
          </a:xfrm>
        </p:spPr>
      </p:pic>
      <p:sp>
        <p:nvSpPr>
          <p:cNvPr id="17" name="Title 16">
            <a:extLst>
              <a:ext uri="{FF2B5EF4-FFF2-40B4-BE49-F238E27FC236}">
                <a16:creationId xmlns:a16="http://schemas.microsoft.com/office/drawing/2014/main" id="{563E1EE6-B6BF-447C-8B8D-05FAF77D2599}"/>
              </a:ext>
            </a:extLst>
          </p:cNvPr>
          <p:cNvSpPr>
            <a:spLocks noGrp="1"/>
          </p:cNvSpPr>
          <p:nvPr>
            <p:ph type="ctrTitle"/>
          </p:nvPr>
        </p:nvSpPr>
        <p:spPr>
          <a:xfrm>
            <a:off x="506579" y="1308229"/>
            <a:ext cx="5472000" cy="1016442"/>
          </a:xfrm>
        </p:spPr>
        <p:txBody>
          <a:bodyPr/>
          <a:lstStyle/>
          <a:p>
            <a:pPr algn="ctr"/>
            <a:r>
              <a:rPr lang="en-GB" sz="3600" b="1" dirty="0">
                <a:latin typeface="Times New Roman" panose="02020603050405020304" pitchFamily="18" charset="0"/>
                <a:cs typeface="Times New Roman" panose="02020603050405020304" pitchFamily="18" charset="0"/>
              </a:rPr>
              <a:t>AIM</a:t>
            </a:r>
          </a:p>
        </p:txBody>
      </p:sp>
      <p:sp>
        <p:nvSpPr>
          <p:cNvPr id="18" name="Subtitle 17">
            <a:extLst>
              <a:ext uri="{FF2B5EF4-FFF2-40B4-BE49-F238E27FC236}">
                <a16:creationId xmlns:a16="http://schemas.microsoft.com/office/drawing/2014/main" id="{4416D0B4-A727-4DD9-93E0-36248298ABE1}"/>
              </a:ext>
            </a:extLst>
          </p:cNvPr>
          <p:cNvSpPr>
            <a:spLocks noGrp="1"/>
          </p:cNvSpPr>
          <p:nvPr>
            <p:ph type="subTitle" idx="1"/>
          </p:nvPr>
        </p:nvSpPr>
        <p:spPr>
          <a:xfrm>
            <a:off x="506579" y="2504662"/>
            <a:ext cx="5472000" cy="2242268"/>
          </a:xfrm>
        </p:spPr>
        <p:txBody>
          <a:bodyPr/>
          <a:lstStyle/>
          <a:p>
            <a:r>
              <a:rPr lang="en-GB" sz="1400" dirty="0">
                <a:latin typeface="Times New Roman" panose="02020603050405020304" pitchFamily="18" charset="0"/>
                <a:cs typeface="Times New Roman" panose="02020603050405020304" pitchFamily="18" charset="0"/>
              </a:rPr>
              <a:t>To enhance student engagement, creativity, and learning outcomes through the effective integration of virtual reality (VR) in education, while ensuring equitable access to VR </a:t>
            </a:r>
            <a:r>
              <a:rPr lang="en-GB" sz="1400" dirty="0" err="1">
                <a:latin typeface="Times New Roman" panose="02020603050405020304" pitchFamily="18" charset="0"/>
                <a:cs typeface="Times New Roman" panose="02020603050405020304" pitchFamily="18" charset="0"/>
              </a:rPr>
              <a:t>tonols</a:t>
            </a:r>
            <a:r>
              <a:rPr lang="en-GB" sz="1400" dirty="0">
                <a:latin typeface="Times New Roman" panose="02020603050405020304" pitchFamily="18" charset="0"/>
                <a:cs typeface="Times New Roman" panose="02020603050405020304" pitchFamily="18" charset="0"/>
              </a:rPr>
              <a:t>, minimizing stress, and fostering collaboration among students and educators.</a:t>
            </a:r>
            <a:endParaRPr lang="en-US" sz="1400" dirty="0"/>
          </a:p>
        </p:txBody>
      </p:sp>
      <p:sp>
        <p:nvSpPr>
          <p:cNvPr id="4" name="Slide Number Placeholder 3">
            <a:extLst>
              <a:ext uri="{FF2B5EF4-FFF2-40B4-BE49-F238E27FC236}">
                <a16:creationId xmlns:a16="http://schemas.microsoft.com/office/drawing/2014/main" id="{5842D264-8A53-481C-A020-16C97C95C7D1}"/>
              </a:ext>
            </a:extLst>
          </p:cNvPr>
          <p:cNvSpPr>
            <a:spLocks noGrp="1"/>
          </p:cNvSpPr>
          <p:nvPr>
            <p:ph type="sldNum" sz="quarter" idx="4294967295"/>
          </p:nvPr>
        </p:nvSpPr>
        <p:spPr>
          <a:xfrm>
            <a:off x="11771313" y="6365875"/>
            <a:ext cx="420687" cy="420688"/>
          </a:xfrm>
        </p:spPr>
        <p:txBody>
          <a:bodyPr/>
          <a:lstStyle/>
          <a:p>
            <a:fld id="{4B73C415-D670-4716-A5EC-CC4D52CA2BAC}" type="slidenum">
              <a:rPr lang="en-US" noProof="0" smtClean="0"/>
              <a:pPr/>
              <a:t>5</a:t>
            </a:fld>
            <a:endParaRPr lang="en-US" noProof="0" dirty="0"/>
          </a:p>
        </p:txBody>
      </p:sp>
    </p:spTree>
    <p:extLst>
      <p:ext uri="{BB962C8B-B14F-4D97-AF65-F5344CB8AC3E}">
        <p14:creationId xmlns:p14="http://schemas.microsoft.com/office/powerpoint/2010/main" val="2959338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FF4E8BC-C9E1-489F-A754-F110E76507E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0" b="210"/>
          <a:stretch>
            <a:fillRect/>
          </a:stretch>
        </p:blipFill>
        <p:spPr>
          <a:xfrm>
            <a:off x="-194733" y="296333"/>
            <a:ext cx="12192000" cy="6786563"/>
          </a:xfrm>
        </p:spPr>
      </p:pic>
    </p:spTree>
    <p:extLst>
      <p:ext uri="{BB962C8B-B14F-4D97-AF65-F5344CB8AC3E}">
        <p14:creationId xmlns:p14="http://schemas.microsoft.com/office/powerpoint/2010/main" val="231679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32000" y="733194"/>
            <a:ext cx="5472000" cy="2604144"/>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a:xfrm>
            <a:off x="612995" y="3504024"/>
            <a:ext cx="4974545" cy="1343025"/>
          </a:xfrm>
        </p:spPr>
        <p:txBody>
          <a:bodyPr/>
          <a:lstStyle/>
          <a:p>
            <a:r>
              <a:rPr lang="en-US" dirty="0"/>
              <a:t>Age Distribution</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432000" y="51355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a:xfrm>
            <a:off x="612994" y="5496983"/>
            <a:ext cx="4974545" cy="707513"/>
          </a:xfrm>
        </p:spPr>
        <p:txBody>
          <a:bodyPr/>
          <a:lstStyle/>
          <a:p>
            <a:r>
              <a:rPr lang="en-GB" dirty="0">
                <a:latin typeface="Times New Roman" panose="02020603050405020304" pitchFamily="18" charset="0"/>
                <a:cs typeface="Times New Roman" panose="02020603050405020304" pitchFamily="18" charset="0"/>
              </a:rPr>
              <a:t>Most students using VR fall in the 19–24 age group, followed by 25–30 years.</a:t>
            </a:r>
            <a:endParaRPr lang="en-US"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45C26E9A-3991-49A2-8D63-94C577E8A0AC}"/>
              </a:ext>
              <a:ext uri="{C183D7F6-B498-43B3-948B-1728B52AA6E4}">
                <adec:decorative xmlns:adec="http://schemas.microsoft.com/office/drawing/2017/decorative" val="1"/>
              </a:ext>
            </a:extLst>
          </p:cNvPr>
          <p:cNvCxnSpPr>
            <a:cxnSpLocks/>
          </p:cNvCxnSpPr>
          <p:nvPr/>
        </p:nvCxnSpPr>
        <p:spPr>
          <a:xfrm>
            <a:off x="6594977" y="2857547"/>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AA895A-8A04-4C68-83A5-3E4F5209FB7E}"/>
              </a:ext>
              <a:ext uri="{C183D7F6-B498-43B3-948B-1728B52AA6E4}">
                <adec:decorative xmlns:adec="http://schemas.microsoft.com/office/drawing/2017/decorative" val="1"/>
              </a:ext>
            </a:extLst>
          </p:cNvPr>
          <p:cNvCxnSpPr>
            <a:cxnSpLocks/>
          </p:cNvCxnSpPr>
          <p:nvPr/>
        </p:nvCxnSpPr>
        <p:spPr>
          <a:xfrm>
            <a:off x="9079944" y="2857547"/>
            <a:ext cx="1548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7</a:t>
            </a:fld>
            <a:endParaRPr lang="en-US" dirty="0"/>
          </a:p>
        </p:txBody>
      </p:sp>
      <p:sp>
        <p:nvSpPr>
          <p:cNvPr id="43" name="TextBox 42">
            <a:extLst>
              <a:ext uri="{FF2B5EF4-FFF2-40B4-BE49-F238E27FC236}">
                <a16:creationId xmlns:a16="http://schemas.microsoft.com/office/drawing/2014/main" id="{E4B6F57A-C1E2-4F37-8EA3-3968235FE978}"/>
              </a:ext>
            </a:extLst>
          </p:cNvPr>
          <p:cNvSpPr txBox="1"/>
          <p:nvPr/>
        </p:nvSpPr>
        <p:spPr>
          <a:xfrm>
            <a:off x="6214533" y="618067"/>
            <a:ext cx="5472000" cy="2062103"/>
          </a:xfrm>
          <a:prstGeom prst="rect">
            <a:avLst/>
          </a:prstGeom>
          <a:noFill/>
        </p:spPr>
        <p:txBody>
          <a:bodyPr wrap="square" numCol="2" rtlCol="0">
            <a:spAutoFit/>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Students aged 19 to 24 exhibit the highest engagement levels with VR, often reporting better interactions with content and instructors.</a:t>
            </a:r>
          </a:p>
          <a:p>
            <a:pPr marL="28575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As age increases, engagement may slightly decline, indicating that older students (25+) might be more critical of VR applications or less inclined to use new technology in educational settings.</a:t>
            </a:r>
          </a:p>
        </p:txBody>
      </p:sp>
      <p:sp>
        <p:nvSpPr>
          <p:cNvPr id="46" name="TextBox 45">
            <a:extLst>
              <a:ext uri="{FF2B5EF4-FFF2-40B4-BE49-F238E27FC236}">
                <a16:creationId xmlns:a16="http://schemas.microsoft.com/office/drawing/2014/main" id="{78F57D8F-6937-4C3D-AE72-29610B887851}"/>
              </a:ext>
            </a:extLst>
          </p:cNvPr>
          <p:cNvSpPr txBox="1"/>
          <p:nvPr/>
        </p:nvSpPr>
        <p:spPr>
          <a:xfrm>
            <a:off x="6400800" y="3183467"/>
            <a:ext cx="4974545" cy="2554545"/>
          </a:xfrm>
          <a:prstGeom prst="rect">
            <a:avLst/>
          </a:prstGeom>
          <a:noFill/>
        </p:spPr>
        <p:txBody>
          <a:bodyPr wrap="square" numCol="2" rtlCol="0">
            <a:spAutoFit/>
          </a:bodyPr>
          <a:lstStyle/>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Younger students (under 18) experience different learning outcomes compared to older students, particularly in terms of creativity and hands-on experiences facilitated by VR.</a:t>
            </a:r>
          </a:p>
          <a:p>
            <a:pPr marL="285750" indent="-285750">
              <a:buFont typeface="Arial" panose="020B0604020202020204" pitchFamily="34" charset="0"/>
              <a:buChar char="•"/>
            </a:pPr>
            <a:endParaRPr lang="en-GB" sz="1600" dirty="0">
              <a:latin typeface="Times New Roman" panose="02020603050405020304" pitchFamily="18" charset="0"/>
              <a:cs typeface="Times New Roman" panose="02020603050405020304" pitchFamily="18" charset="0"/>
            </a:endParaRPr>
          </a:p>
          <a:p>
            <a:endParaRPr lang="en-GB"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Students aged 19-24 tend to report the most significant improvements in learning outcomes, suggesting that this demographic is both ready and eager to embrace innovative educational tools like VR.</a:t>
            </a:r>
          </a:p>
        </p:txBody>
      </p:sp>
    </p:spTree>
    <p:extLst>
      <p:ext uri="{BB962C8B-B14F-4D97-AF65-F5344CB8AC3E}">
        <p14:creationId xmlns:p14="http://schemas.microsoft.com/office/powerpoint/2010/main" val="5909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fld id="{4B73C415-D670-4716-A5EC-CC4D52CA2BAC}" type="slidenum">
              <a:rPr lang="en-US" smtClean="0"/>
              <a:pPr/>
              <a:t>8</a:t>
            </a:fld>
            <a:endParaRPr lang="en-US" dirty="0"/>
          </a:p>
        </p:txBody>
      </p:sp>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r>
              <a:rPr lang="en-US" dirty="0"/>
              <a:t>Regional Trends</a:t>
            </a:r>
          </a:p>
        </p:txBody>
      </p:sp>
      <p:sp>
        <p:nvSpPr>
          <p:cNvPr id="2" name="Picture Placeholder 1">
            <a:extLst>
              <a:ext uri="{FF2B5EF4-FFF2-40B4-BE49-F238E27FC236}">
                <a16:creationId xmlns:a16="http://schemas.microsoft.com/office/drawing/2014/main" id="{C7A18612-698F-4B74-95B8-7650CDEE4756}"/>
              </a:ext>
            </a:extLst>
          </p:cNvPr>
          <p:cNvSpPr>
            <a:spLocks noGrp="1"/>
          </p:cNvSpPr>
          <p:nvPr>
            <p:ph type="pic" sz="quarter" idx="12"/>
          </p:nvPr>
        </p:nvSpPr>
        <p:spPr/>
      </p:sp>
      <p:sp>
        <p:nvSpPr>
          <p:cNvPr id="29" name="Text Placeholder 28">
            <a:extLst>
              <a:ext uri="{FF2B5EF4-FFF2-40B4-BE49-F238E27FC236}">
                <a16:creationId xmlns:a16="http://schemas.microsoft.com/office/drawing/2014/main" id="{CAA3871B-5A80-4D63-B9BD-FFAB1FF70683}"/>
              </a:ext>
            </a:extLst>
          </p:cNvPr>
          <p:cNvSpPr>
            <a:spLocks noGrp="1"/>
          </p:cNvSpPr>
          <p:nvPr>
            <p:ph type="body" sz="quarter" idx="14"/>
          </p:nvPr>
        </p:nvSpPr>
        <p:spPr bwMode="gray"/>
        <p:txBody>
          <a:bodyPr/>
          <a:lstStyle/>
          <a:p>
            <a:r>
              <a:rPr lang="en-GB" dirty="0">
                <a:latin typeface="Times New Roman" panose="02020603050405020304" pitchFamily="18" charset="0"/>
                <a:cs typeface="Times New Roman" panose="02020603050405020304" pitchFamily="18" charset="0"/>
              </a:rPr>
              <a:t>South America and Asia have the highest adoption rates of VR, while Africa and north America show lower adoption rates.</a:t>
            </a:r>
            <a:endParaRPr lang="en-US" dirty="0">
              <a:latin typeface="Times New Roman" panose="02020603050405020304" pitchFamily="18" charset="0"/>
              <a:cs typeface="Times New Roman" panose="02020603050405020304" pitchFamily="18" charset="0"/>
            </a:endParaRPr>
          </a:p>
        </p:txBody>
      </p:sp>
      <p:pic>
        <p:nvPicPr>
          <p:cNvPr id="11" name="Picture Placeholder 7">
            <a:extLst>
              <a:ext uri="{FF2B5EF4-FFF2-40B4-BE49-F238E27FC236}">
                <a16:creationId xmlns:a16="http://schemas.microsoft.com/office/drawing/2014/main" id="{7FB89A62-CAB5-4BD1-B89F-0A0F3809B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369" y="0"/>
            <a:ext cx="6406950" cy="4271300"/>
          </a:xfrm>
          <a:prstGeom prst="rect">
            <a:avLst/>
          </a:prstGeom>
          <a:solidFill>
            <a:schemeClr val="tx1">
              <a:alpha val="70000"/>
            </a:schemeClr>
          </a:solidFill>
          <a:ln w="12700" cap="flat" cmpd="sng" algn="ctr">
            <a:noFill/>
            <a:prstDash val="solid"/>
            <a:miter lim="800000"/>
          </a:ln>
          <a:effectLst/>
        </p:spPr>
      </p:pic>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55CFF32A-0807-4942-B1B7-F87A0EFBBA77}"/>
              </a:ext>
            </a:extLst>
          </p:cNvPr>
          <p:cNvSpPr>
            <a:spLocks noChangeArrowheads="1"/>
          </p:cNvSpPr>
          <p:nvPr/>
        </p:nvSpPr>
        <p:spPr bwMode="auto">
          <a:xfrm>
            <a:off x="225483" y="1053698"/>
            <a:ext cx="449178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GB" altLang="en-US" sz="1600" dirty="0">
                <a:latin typeface="Times New Roman" panose="02020603050405020304" pitchFamily="18" charset="0"/>
                <a:cs typeface="Times New Roman" panose="02020603050405020304" pitchFamily="18" charset="0"/>
              </a:rPr>
              <a:t>The analysis reveals significant disparities in access to VR tools for educational purposes across South America, Asia, and Oceania. </a:t>
            </a:r>
            <a:r>
              <a:rPr lang="en-GB" altLang="en-US" sz="1600" b="1" dirty="0">
                <a:latin typeface="Times New Roman" panose="02020603050405020304" pitchFamily="18" charset="0"/>
                <a:cs typeface="Times New Roman" panose="02020603050405020304" pitchFamily="18" charset="0"/>
              </a:rPr>
              <a:t>South America and Asia </a:t>
            </a:r>
            <a:r>
              <a:rPr lang="en-GB" altLang="en-US" sz="1600" dirty="0">
                <a:latin typeface="Times New Roman" panose="02020603050405020304" pitchFamily="18" charset="0"/>
                <a:cs typeface="Times New Roman" panose="02020603050405020304" pitchFamily="18" charset="0"/>
              </a:rPr>
              <a:t>stand out for their proactive approaches to integrating VR technology into their educational systems, driven by investment, government support, and a strong cultural emphasis on education. In contrast, </a:t>
            </a:r>
            <a:r>
              <a:rPr lang="en-GB" altLang="en-US" sz="1600" b="1" dirty="0">
                <a:latin typeface="Times New Roman" panose="02020603050405020304" pitchFamily="18" charset="0"/>
                <a:cs typeface="Times New Roman" panose="02020603050405020304" pitchFamily="18" charset="0"/>
              </a:rPr>
              <a:t>Oceania</a:t>
            </a:r>
            <a:r>
              <a:rPr lang="en-GB" altLang="en-US" sz="1600" dirty="0">
                <a:latin typeface="Times New Roman" panose="02020603050405020304" pitchFamily="18" charset="0"/>
                <a:cs typeface="Times New Roman" panose="02020603050405020304" pitchFamily="18" charset="0"/>
              </a:rPr>
              <a:t> faces challenges that hinder access to these valuable tools, potentially impacting student engagement and learning outcomes. Addressing these disparities through targeted investment and policy initiatives will be crucial for ensuring that all students can benefit from the advantages of VR in education.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6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432000" y="296758"/>
            <a:ext cx="5472000" cy="3648000"/>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r>
              <a:rPr lang="en-GB" dirty="0">
                <a:latin typeface="Times New Roman" panose="02020603050405020304" pitchFamily="18" charset="0"/>
                <a:cs typeface="Times New Roman" panose="02020603050405020304" pitchFamily="18" charset="0"/>
              </a:rPr>
              <a:t>Virtual Reality on Student Engagement</a:t>
            </a:r>
            <a:endParaRPr 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GB" sz="1600" dirty="0">
                <a:latin typeface="Times New Roman" panose="02020603050405020304" pitchFamily="18" charset="0"/>
                <a:cs typeface="Times New Roman" panose="02020603050405020304" pitchFamily="18" charset="0"/>
              </a:rPr>
              <a:t>Students studying Science tend to spend more time on Virtual Reality (VR) per week compared to students in other fields of study</a:t>
            </a:r>
            <a:endParaRPr lang="en-US"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9</a:t>
            </a:fld>
            <a:endParaRPr lang="en-US" dirty="0"/>
          </a:p>
        </p:txBody>
      </p:sp>
      <p:sp>
        <p:nvSpPr>
          <p:cNvPr id="38" name="TextBox 37">
            <a:extLst>
              <a:ext uri="{FF2B5EF4-FFF2-40B4-BE49-F238E27FC236}">
                <a16:creationId xmlns:a16="http://schemas.microsoft.com/office/drawing/2014/main" id="{AA1144CD-08EE-48A2-A221-3EFC30B5ED68}"/>
              </a:ext>
            </a:extLst>
          </p:cNvPr>
          <p:cNvSpPr txBox="1"/>
          <p:nvPr/>
        </p:nvSpPr>
        <p:spPr>
          <a:xfrm>
            <a:off x="6392333" y="1397675"/>
            <a:ext cx="5037666" cy="2031325"/>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The analysis highlights that students in the Science field tend to spend more time and resources on VR per week compared to their peers in other disciplines. This trend is driven by the hands-on nature of science education, the availability of specialized VR applications, and the engagement that immersive learning experiences provide.</a:t>
            </a:r>
          </a:p>
        </p:txBody>
      </p:sp>
    </p:spTree>
    <p:extLst>
      <p:ext uri="{BB962C8B-B14F-4D97-AF65-F5344CB8AC3E}">
        <p14:creationId xmlns:p14="http://schemas.microsoft.com/office/powerpoint/2010/main" val="4126733126"/>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1081</Words>
  <Application>Microsoft Office PowerPoint</Application>
  <PresentationFormat>Widescreen</PresentationFormat>
  <Paragraphs>73</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Calibri</vt:lpstr>
      <vt:lpstr>Tahoma</vt:lpstr>
      <vt:lpstr>Times New Roman</vt:lpstr>
      <vt:lpstr>Office Theme</vt:lpstr>
      <vt:lpstr>Virtual Reality in Education</vt:lpstr>
      <vt:lpstr>Introduction </vt:lpstr>
      <vt:lpstr>Problem Question</vt:lpstr>
      <vt:lpstr>Problem Statement</vt:lpstr>
      <vt:lpstr>AIM</vt:lpstr>
      <vt:lpstr>PowerPoint Presentation</vt:lpstr>
      <vt:lpstr>Age Distribution</vt:lpstr>
      <vt:lpstr>Regional Trends</vt:lpstr>
      <vt:lpstr>Virtual Reality on Student Engagement</vt:lpstr>
      <vt:lpstr>Impact on Creativity</vt:lpstr>
      <vt:lpstr>Stress Levels</vt:lpstr>
      <vt:lpstr>Conclusion</vt:lpstr>
      <vt:lpstr>Recommendation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2024-10-14T23:28:27Z</dcterms:created>
  <dcterms:modified xsi:type="dcterms:W3CDTF">2024-10-15T02:10:30Z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